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t>30.09.2019</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30.09.2019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30.09.2019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t>30.09.2019</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t>30.09.2019</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30.09.2019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30.09.2019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t>30.09.2019</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30.09.2019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t>30.09.2019</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t>30.09.2019</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t>30.09.2019</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83341" y="548680"/>
            <a:ext cx="6777318" cy="2808312"/>
          </a:xfrm>
        </p:spPr>
        <p:txBody>
          <a:bodyPr/>
          <a:lstStyle/>
          <a:p>
            <a:r>
              <a:rPr lang="tr-TR" sz="2000" dirty="0">
                <a:latin typeface="Comic Sans MS" panose="030F0702030302020204" pitchFamily="66" charset="0"/>
              </a:rPr>
              <a:t/>
            </a:r>
            <a:br>
              <a:rPr lang="tr-TR" sz="2000" dirty="0">
                <a:latin typeface="Comic Sans MS" panose="030F0702030302020204" pitchFamily="66" charset="0"/>
              </a:rPr>
            </a:br>
            <a:endParaRPr lang="tr-TR" sz="2000" dirty="0">
              <a:latin typeface="Comic Sans MS" panose="030F0702030302020204" pitchFamily="66" charset="0"/>
            </a:endParaRPr>
          </a:p>
        </p:txBody>
      </p:sp>
      <p:sp>
        <p:nvSpPr>
          <p:cNvPr id="3" name="Alt Başlık 2"/>
          <p:cNvSpPr>
            <a:spLocks noGrp="1"/>
          </p:cNvSpPr>
          <p:nvPr>
            <p:ph type="subTitle" idx="1"/>
          </p:nvPr>
        </p:nvSpPr>
        <p:spPr>
          <a:xfrm>
            <a:off x="1371600" y="4437112"/>
            <a:ext cx="6400800" cy="1083350"/>
          </a:xfrm>
        </p:spPr>
        <p:txBody>
          <a:bodyPr>
            <a:normAutofit/>
          </a:bodyPr>
          <a:lstStyle/>
          <a:p>
            <a:r>
              <a:rPr lang="tr-TR" dirty="0" smtClean="0">
                <a:latin typeface="Comic Sans MS" panose="030F0702030302020204" pitchFamily="66" charset="0"/>
              </a:rPr>
              <a:t>HAZIRLAYAN</a:t>
            </a:r>
            <a:r>
              <a:rPr lang="tr-TR" dirty="0">
                <a:latin typeface="Comic Sans MS" panose="030F0702030302020204" pitchFamily="66" charset="0"/>
              </a:rPr>
              <a:t/>
            </a:r>
            <a:br>
              <a:rPr lang="tr-TR" dirty="0">
                <a:latin typeface="Comic Sans MS" panose="030F0702030302020204" pitchFamily="66" charset="0"/>
              </a:rPr>
            </a:br>
            <a:r>
              <a:rPr lang="tr-TR" dirty="0" smtClean="0">
                <a:latin typeface="Comic Sans MS" panose="030F0702030302020204" pitchFamily="66" charset="0"/>
              </a:rPr>
              <a:t>TÜLAY BAŞKAN ESMER</a:t>
            </a:r>
            <a:endParaRPr lang="tr-TR" dirty="0">
              <a:latin typeface="Comic Sans MS" panose="030F0702030302020204" pitchFamily="66" charset="0"/>
            </a:endParaRPr>
          </a:p>
        </p:txBody>
      </p:sp>
      <p:pic>
        <p:nvPicPr>
          <p:cNvPr id="1027" name="Picture 3" descr="C:\Users\User\Desktop\ÇOCUĞUM+OKULA+BAŞLIY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711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Ne yapmalıyım</a:t>
            </a:r>
          </a:p>
        </p:txBody>
      </p:sp>
      <p:sp>
        <p:nvSpPr>
          <p:cNvPr id="3" name="İçerik Yer Tutucusu 2"/>
          <p:cNvSpPr>
            <a:spLocks noGrp="1"/>
          </p:cNvSpPr>
          <p:nvPr>
            <p:ph sz="quarter" idx="1"/>
          </p:nvPr>
        </p:nvSpPr>
        <p:spPr/>
        <p:txBody>
          <a:bodyPr/>
          <a:lstStyle/>
          <a:p>
            <a:pPr algn="just"/>
            <a:r>
              <a:rPr lang="tr-TR" dirty="0" smtClean="0"/>
              <a:t>Çocuklarımız illa ki </a:t>
            </a:r>
            <a:r>
              <a:rPr lang="tr-TR" dirty="0" smtClean="0">
                <a:solidFill>
                  <a:srgbClr val="FF0000"/>
                </a:solidFill>
              </a:rPr>
              <a:t>HATA</a:t>
            </a:r>
            <a:r>
              <a:rPr lang="tr-TR" dirty="0" smtClean="0"/>
              <a:t> yapacak, ben de anne baba olarak çocuğun hatalarını düzeltmesine yardımcı olacağım.  </a:t>
            </a:r>
          </a:p>
          <a:p>
            <a:pPr algn="just"/>
            <a:endParaRPr lang="tr-TR" dirty="0"/>
          </a:p>
          <a:p>
            <a:pPr algn="just"/>
            <a:r>
              <a:rPr lang="tr-TR" dirty="0" smtClean="0"/>
              <a:t>Çocuğun dersleri, ödevleri ve okulu sevmesini istiyorsam, kurduğum iletişim çok önemli. Onu kırmadan ikna etmeliyim. Bağırmak aşağılamak uygun bir üslup değildir.  </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847210"/>
            <a:ext cx="4392488"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164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9392"/>
            <a:ext cx="7467600" cy="1143000"/>
          </a:xfrm>
        </p:spPr>
        <p:txBody>
          <a:bodyPr/>
          <a:lstStyle/>
          <a:p>
            <a:r>
              <a:rPr lang="tr-TR" b="1" dirty="0"/>
              <a:t>Ne yapmalıyım</a:t>
            </a:r>
          </a:p>
        </p:txBody>
      </p:sp>
      <p:sp>
        <p:nvSpPr>
          <p:cNvPr id="3" name="İçerik Yer Tutucusu 2"/>
          <p:cNvSpPr>
            <a:spLocks noGrp="1"/>
          </p:cNvSpPr>
          <p:nvPr>
            <p:ph sz="quarter" idx="1"/>
          </p:nvPr>
        </p:nvSpPr>
        <p:spPr>
          <a:xfrm>
            <a:off x="467544" y="1124744"/>
            <a:ext cx="7467600" cy="4873752"/>
          </a:xfrm>
        </p:spPr>
        <p:txBody>
          <a:bodyPr>
            <a:normAutofit/>
          </a:bodyPr>
          <a:lstStyle/>
          <a:p>
            <a:pPr algn="just"/>
            <a:r>
              <a:rPr lang="tr-TR" dirty="0" smtClean="0">
                <a:solidFill>
                  <a:srgbClr val="FF0000"/>
                </a:solidFill>
                <a:latin typeface="Comic Sans MS" panose="030F0702030302020204" pitchFamily="66" charset="0"/>
              </a:rPr>
              <a:t>Başardığı zaman başarısını mutlaka TAKDİR ET, bunun için maddi  ve manevi ödüller kullanabilirim.</a:t>
            </a:r>
            <a:r>
              <a:rPr lang="tr-TR" dirty="0" smtClean="0">
                <a:latin typeface="Comic Sans MS" panose="030F0702030302020204" pitchFamily="66" charset="0"/>
              </a:rPr>
              <a:t>(</a:t>
            </a:r>
            <a:r>
              <a:rPr lang="tr-TR" sz="1800" b="1" dirty="0">
                <a:latin typeface="Comic Sans MS" panose="030F0702030302020204" pitchFamily="66" charset="0"/>
              </a:rPr>
              <a:t>AFERİN BAK BİRAZ DAHA DİKKAT EDERSEN OLACAK. BİRAZ DAHA ÇALIŞIRSAK BAŞARACAKSIN </a:t>
            </a:r>
            <a:r>
              <a:rPr lang="tr-TR" b="1" dirty="0" smtClean="0">
                <a:latin typeface="Comic Sans MS" panose="030F0702030302020204" pitchFamily="66" charset="0"/>
              </a:rPr>
              <a:t>)</a:t>
            </a:r>
            <a:r>
              <a:rPr lang="tr-TR" dirty="0" smtClean="0">
                <a:solidFill>
                  <a:srgbClr val="FF0000"/>
                </a:solidFill>
                <a:latin typeface="Comic Sans MS" panose="030F0702030302020204" pitchFamily="66" charset="0"/>
              </a:rPr>
              <a:t> </a:t>
            </a:r>
          </a:p>
          <a:p>
            <a:pPr algn="just"/>
            <a:r>
              <a:rPr lang="tr-TR" dirty="0" smtClean="0">
                <a:solidFill>
                  <a:srgbClr val="FF0000"/>
                </a:solidFill>
                <a:latin typeface="Comic Sans MS" panose="030F0702030302020204" pitchFamily="66" charset="0"/>
              </a:rPr>
              <a:t>Yanlışlarını SİLME!</a:t>
            </a:r>
          </a:p>
          <a:p>
            <a:pPr algn="just"/>
            <a:r>
              <a:rPr lang="tr-TR" dirty="0" smtClean="0">
                <a:solidFill>
                  <a:srgbClr val="FF0000"/>
                </a:solidFill>
                <a:latin typeface="Comic Sans MS" panose="030F0702030302020204" pitchFamily="66" charset="0"/>
              </a:rPr>
              <a:t>EV ORTAMI çocuğun okul başarısını etkileyecektir. Huzurlu bir aile ortamında yetişen çocuklar daha mutlu ve daha başarılı olurlar. </a:t>
            </a:r>
            <a:endParaRPr lang="tr-TR" dirty="0">
              <a:solidFill>
                <a:srgbClr val="FF0000"/>
              </a:solidFill>
              <a:latin typeface="Comic Sans MS" panose="030F0702030302020204"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869160"/>
            <a:ext cx="3568147" cy="183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869160"/>
            <a:ext cx="3466356" cy="1850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06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7467600" cy="1143000"/>
          </a:xfrm>
        </p:spPr>
        <p:txBody>
          <a:bodyPr/>
          <a:lstStyle/>
          <a:p>
            <a:r>
              <a:rPr lang="tr-TR" b="1" dirty="0"/>
              <a:t>Ne yapmalıyım</a:t>
            </a:r>
          </a:p>
        </p:txBody>
      </p:sp>
      <p:sp>
        <p:nvSpPr>
          <p:cNvPr id="3" name="İçerik Yer Tutucusu 2"/>
          <p:cNvSpPr>
            <a:spLocks noGrp="1"/>
          </p:cNvSpPr>
          <p:nvPr>
            <p:ph sz="quarter" idx="1"/>
          </p:nvPr>
        </p:nvSpPr>
        <p:spPr>
          <a:xfrm>
            <a:off x="467544" y="1196752"/>
            <a:ext cx="7467600" cy="4873752"/>
          </a:xfrm>
        </p:spPr>
        <p:txBody>
          <a:bodyPr/>
          <a:lstStyle/>
          <a:p>
            <a:pPr algn="just"/>
            <a:r>
              <a:rPr lang="tr-TR" dirty="0" smtClean="0"/>
              <a:t>Çocuğun yeteneklerini keşfetmesine sosyalleşmesine de imkan tanıyacağım,</a:t>
            </a:r>
          </a:p>
          <a:p>
            <a:pPr algn="just"/>
            <a:endParaRPr lang="tr-TR" dirty="0"/>
          </a:p>
          <a:p>
            <a:pPr algn="just"/>
            <a:r>
              <a:rPr lang="tr-TR" dirty="0" smtClean="0"/>
              <a:t>En önemlisi de </a:t>
            </a:r>
            <a:r>
              <a:rPr lang="tr-TR" dirty="0" smtClean="0">
                <a:solidFill>
                  <a:srgbClr val="FF0000"/>
                </a:solidFill>
              </a:rPr>
              <a:t>ÖĞRETMENLE İŞBİRLİĞİ İÇERİSNDE OLMAM!  Sınıfla veya öğretmenle ilgili bir problem yaşarsam bunu çocuğa yansıtmayacağım, çocuğum yanında okula ve öğretmene dair olumsuz yorum yaparsam çocuğuma asla okulu sevdiremem. </a:t>
            </a:r>
          </a:p>
          <a:p>
            <a:pPr algn="just"/>
            <a:endParaRPr lang="tr-TR" dirty="0"/>
          </a:p>
        </p:txBody>
      </p:sp>
      <p:pic>
        <p:nvPicPr>
          <p:cNvPr id="4098" name="Picture 2" descr="C:\Users\User\Desktop\ebeveynler_bu_5_onemli_konuda_ogretmenlere_yardimci_olmasi_gerekir_h1392_6eb7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5" y="5013176"/>
            <a:ext cx="5953125" cy="183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05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Ne yapmalıyım</a:t>
            </a:r>
          </a:p>
        </p:txBody>
      </p:sp>
      <p:sp>
        <p:nvSpPr>
          <p:cNvPr id="3" name="İçerik Yer Tutucusu 2"/>
          <p:cNvSpPr>
            <a:spLocks noGrp="1"/>
          </p:cNvSpPr>
          <p:nvPr>
            <p:ph sz="quarter" idx="1"/>
          </p:nvPr>
        </p:nvSpPr>
        <p:spPr/>
        <p:txBody>
          <a:bodyPr/>
          <a:lstStyle/>
          <a:p>
            <a:pPr algn="just"/>
            <a:r>
              <a:rPr lang="tr-TR" dirty="0" smtClean="0"/>
              <a:t>Çocuğumuz şu anda çok zeki olabilir ancak akıllı değil, ona aklını nasıl kullanması gerektiğini öğreteceğim. </a:t>
            </a:r>
          </a:p>
          <a:p>
            <a:pPr algn="just"/>
            <a:endParaRPr lang="tr-TR" dirty="0"/>
          </a:p>
          <a:p>
            <a:pPr algn="just"/>
            <a:endParaRPr lang="tr-TR" dirty="0" smtClean="0"/>
          </a:p>
          <a:p>
            <a:pPr algn="just"/>
            <a:r>
              <a:rPr lang="tr-TR" dirty="0" smtClean="0"/>
              <a:t>Duygular dolaylı öğrenilir, ben çok korkaksam çocuğumda korkak olur, ben çok kaygılıysam çocuğumda kaygılı olur. </a:t>
            </a:r>
            <a:endParaRPr lang="tr-TR" dirty="0"/>
          </a:p>
        </p:txBody>
      </p:sp>
    </p:spTree>
    <p:extLst>
      <p:ext uri="{BB962C8B-B14F-4D97-AF65-F5344CB8AC3E}">
        <p14:creationId xmlns:p14="http://schemas.microsoft.com/office/powerpoint/2010/main" val="2551100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Ne yapmalıyım</a:t>
            </a:r>
          </a:p>
        </p:txBody>
      </p:sp>
      <p:sp>
        <p:nvSpPr>
          <p:cNvPr id="3" name="İçerik Yer Tutucusu 2"/>
          <p:cNvSpPr>
            <a:spLocks noGrp="1"/>
          </p:cNvSpPr>
          <p:nvPr>
            <p:ph sz="quarter" idx="1"/>
          </p:nvPr>
        </p:nvSpPr>
        <p:spPr>
          <a:xfrm>
            <a:off x="457200" y="1600200"/>
            <a:ext cx="4546848" cy="4873752"/>
          </a:xfrm>
        </p:spPr>
        <p:txBody>
          <a:bodyPr/>
          <a:lstStyle/>
          <a:p>
            <a:pPr algn="just"/>
            <a:r>
              <a:rPr lang="tr-TR" dirty="0" smtClean="0"/>
              <a:t>Çocukların dikkat süreleri şu anda çok kısa, çocuklar ders çalışırken 20 </a:t>
            </a:r>
            <a:r>
              <a:rPr lang="tr-TR" dirty="0" err="1" smtClean="0"/>
              <a:t>dk</a:t>
            </a:r>
            <a:r>
              <a:rPr lang="tr-TR" dirty="0" smtClean="0"/>
              <a:t> ders 10 </a:t>
            </a:r>
            <a:r>
              <a:rPr lang="tr-TR" dirty="0" err="1" smtClean="0"/>
              <a:t>dk</a:t>
            </a:r>
            <a:r>
              <a:rPr lang="tr-TR" dirty="0" smtClean="0"/>
              <a:t> mola şeklinde derslerini yapmalılar. </a:t>
            </a:r>
          </a:p>
          <a:p>
            <a:pPr algn="just"/>
            <a:endParaRPr lang="tr-TR" dirty="0"/>
          </a:p>
          <a:p>
            <a:pPr algn="just"/>
            <a:endParaRPr lang="tr-TR" dirty="0" smtClean="0"/>
          </a:p>
          <a:p>
            <a:pPr algn="just"/>
            <a:r>
              <a:rPr lang="tr-TR" dirty="0" smtClean="0"/>
              <a:t>Çocuklarınızı </a:t>
            </a:r>
            <a:r>
              <a:rPr lang="tr-TR" dirty="0" smtClean="0">
                <a:solidFill>
                  <a:srgbClr val="FF0000"/>
                </a:solidFill>
              </a:rPr>
              <a:t>«KOŞULSUZ SEVDİĞİNİZİ» </a:t>
            </a:r>
            <a:r>
              <a:rPr lang="tr-TR" dirty="0" smtClean="0"/>
              <a:t>onlara hissettirin!</a:t>
            </a:r>
            <a:endParaRPr lang="tr-TR" dirty="0"/>
          </a:p>
        </p:txBody>
      </p:sp>
      <p:pic>
        <p:nvPicPr>
          <p:cNvPr id="5122" name="Picture 2" descr="C:\Users\User\Desktop\mother-and-baby-2334628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99392"/>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16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Ne yapmalıyım</a:t>
            </a:r>
          </a:p>
        </p:txBody>
      </p:sp>
      <p:sp>
        <p:nvSpPr>
          <p:cNvPr id="3" name="İçerik Yer Tutucusu 2"/>
          <p:cNvSpPr>
            <a:spLocks noGrp="1"/>
          </p:cNvSpPr>
          <p:nvPr>
            <p:ph sz="quarter" idx="1"/>
          </p:nvPr>
        </p:nvSpPr>
        <p:spPr/>
        <p:txBody>
          <a:bodyPr/>
          <a:lstStyle/>
          <a:p>
            <a:r>
              <a:rPr lang="tr-TR" dirty="0"/>
              <a:t>Oyun oynamaya ve dinlenmeye yeterli zamanı verdikten sonra çalışmaya başlanmalıdır. Ne zaman çalışma yapılacağına önceden çocukla beraber karar verilmelidir. Çocuk neyi ne zaman yapacağını bilmelidir. Bu şekilde çocuğa ders çalışma disiplini de kazandırılmalıdır.</a:t>
            </a:r>
          </a:p>
        </p:txBody>
      </p:sp>
    </p:spTree>
    <p:extLst>
      <p:ext uri="{BB962C8B-B14F-4D97-AF65-F5344CB8AC3E}">
        <p14:creationId xmlns:p14="http://schemas.microsoft.com/office/powerpoint/2010/main" val="718062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b="1" dirty="0" smtClean="0">
                <a:solidFill>
                  <a:srgbClr val="FF0000"/>
                </a:solidFill>
              </a:rPr>
              <a:t>SON OLARAK ÇOCUĞUN BAŞARILI OLMASINI İSTİYORSAN!</a:t>
            </a:r>
            <a:endParaRPr lang="tr-TR" b="1" dirty="0">
              <a:solidFill>
                <a:srgbClr val="FF0000"/>
              </a:solidFill>
            </a:endParaRPr>
          </a:p>
        </p:txBody>
      </p:sp>
      <p:sp>
        <p:nvSpPr>
          <p:cNvPr id="3" name="İçerik Yer Tutucusu 2"/>
          <p:cNvSpPr>
            <a:spLocks noGrp="1"/>
          </p:cNvSpPr>
          <p:nvPr>
            <p:ph sz="quarter" idx="1"/>
          </p:nvPr>
        </p:nvSpPr>
        <p:spPr/>
        <p:txBody>
          <a:bodyPr/>
          <a:lstStyle/>
          <a:p>
            <a:r>
              <a:rPr lang="tr-TR" dirty="0" smtClean="0"/>
              <a:t>Çocuğun fikrini alacaksın,</a:t>
            </a:r>
          </a:p>
          <a:p>
            <a:r>
              <a:rPr lang="tr-TR" dirty="0" smtClean="0"/>
              <a:t>Çocuğu konuşturacaksın,</a:t>
            </a:r>
          </a:p>
          <a:p>
            <a:r>
              <a:rPr lang="tr-TR" dirty="0" smtClean="0"/>
              <a:t>Çocuğa yapabileceği görevler vereceksin,</a:t>
            </a:r>
          </a:p>
          <a:p>
            <a:r>
              <a:rPr lang="tr-TR" dirty="0" smtClean="0"/>
              <a:t>Başardığı zaman takdir edeceksin,</a:t>
            </a:r>
          </a:p>
          <a:p>
            <a:r>
              <a:rPr lang="tr-TR" dirty="0" smtClean="0"/>
              <a:t>Çocukla konuşurken göz teması kuracaksın,</a:t>
            </a:r>
          </a:p>
          <a:p>
            <a:endParaRPr lang="tr-TR" dirty="0"/>
          </a:p>
          <a:p>
            <a:pPr marL="0" indent="0" algn="just">
              <a:buNone/>
            </a:pPr>
            <a:r>
              <a:rPr lang="tr-TR" dirty="0" smtClean="0"/>
              <a:t>   </a:t>
            </a:r>
            <a:r>
              <a:rPr lang="tr-TR" dirty="0" smtClean="0">
                <a:solidFill>
                  <a:srgbClr val="FF0000"/>
                </a:solidFill>
              </a:rPr>
              <a:t>UNUTMA! HER ÇOCUK FARKLI, BAZI ÇOCUKLARIN POTONSİYELİ 100 SEİYESİNDE BAZILARININ İSE 70 SEVİYESİNDE OLABİLİR. 70’LİK BİR ÇOCUKTAN 100’LÜK BİR PERFORMANS BEKLEME…</a:t>
            </a:r>
            <a:endParaRPr lang="tr-TR" dirty="0">
              <a:solidFill>
                <a:srgbClr val="FF0000"/>
              </a:solidFill>
            </a:endParaRPr>
          </a:p>
        </p:txBody>
      </p:sp>
    </p:spTree>
    <p:extLst>
      <p:ext uri="{BB962C8B-B14F-4D97-AF65-F5344CB8AC3E}">
        <p14:creationId xmlns:p14="http://schemas.microsoft.com/office/powerpoint/2010/main" val="1708408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785926"/>
            <a:ext cx="8229600" cy="1214446"/>
          </a:xfrm>
        </p:spPr>
        <p:txBody>
          <a:bodyPr>
            <a:normAutofit/>
          </a:bodyPr>
          <a:lstStyle/>
          <a:p>
            <a:pPr>
              <a:buFont typeface="Wingdings" pitchFamily="2" charset="2"/>
              <a:buChar char="Ø"/>
            </a:pPr>
            <a:r>
              <a:rPr lang="tr-TR" dirty="0" smtClean="0">
                <a:solidFill>
                  <a:srgbClr val="7030A0"/>
                </a:solidFill>
              </a:rPr>
              <a:t>DİNLEDİĞİNİZ İÇİN  TEŞEKKÜRLER…</a:t>
            </a:r>
            <a:endParaRPr lang="tr-TR" dirty="0">
              <a:solidFill>
                <a:srgbClr val="7030A0"/>
              </a:solidFill>
            </a:endParaRPr>
          </a:p>
        </p:txBody>
      </p:sp>
      <p:sp>
        <p:nvSpPr>
          <p:cNvPr id="3" name="2 İçerik Yer Tutucusu"/>
          <p:cNvSpPr>
            <a:spLocks noGrp="1"/>
          </p:cNvSpPr>
          <p:nvPr>
            <p:ph idx="1"/>
          </p:nvPr>
        </p:nvSpPr>
        <p:spPr>
          <a:xfrm>
            <a:off x="457200" y="4429132"/>
            <a:ext cx="6472254" cy="1697031"/>
          </a:xfrm>
        </p:spPr>
        <p:txBody>
          <a:bodyPr/>
          <a:lstStyle/>
          <a:p>
            <a:pPr algn="r">
              <a:buNone/>
            </a:pPr>
            <a:r>
              <a:rPr lang="tr-TR" sz="2000" dirty="0" smtClean="0"/>
              <a:t>TÜLAY BAŞKAN ESMER</a:t>
            </a:r>
          </a:p>
          <a:p>
            <a:pPr algn="r">
              <a:buNone/>
            </a:pPr>
            <a:r>
              <a:rPr lang="tr-TR" sz="2000" dirty="0" smtClean="0"/>
              <a:t>Rehber Öğretmen</a:t>
            </a:r>
          </a:p>
          <a:p>
            <a:endParaRPr lang="tr-TR" dirty="0"/>
          </a:p>
        </p:txBody>
      </p:sp>
      <p:sp>
        <p:nvSpPr>
          <p:cNvPr id="4" name="3 Altbilgi Yer Tutucusu"/>
          <p:cNvSpPr>
            <a:spLocks noGrp="1"/>
          </p:cNvSpPr>
          <p:nvPr>
            <p:ph type="ftr" sz="quarter" idx="4294967295"/>
          </p:nvPr>
        </p:nvSpPr>
        <p:spPr>
          <a:xfrm>
            <a:off x="3124200" y="6356350"/>
            <a:ext cx="2895600" cy="365125"/>
          </a:xfrm>
          <a:prstGeom prst="rect">
            <a:avLst/>
          </a:prstGeom>
        </p:spPr>
        <p:txBody>
          <a:bodyPr/>
          <a:lstStyle/>
          <a:p>
            <a:r>
              <a:rPr lang="tr-TR" dirty="0" smtClean="0">
                <a:solidFill>
                  <a:srgbClr val="FF0000"/>
                </a:solidFill>
              </a:rPr>
              <a:t>Rehberlik Servisi</a:t>
            </a:r>
            <a:endParaRPr lang="tr-TR" dirty="0">
              <a:solidFill>
                <a:srgbClr val="FF0000"/>
              </a:solidFill>
            </a:endParaRPr>
          </a:p>
        </p:txBody>
      </p:sp>
    </p:spTree>
    <p:extLst>
      <p:ext uri="{BB962C8B-B14F-4D97-AF65-F5344CB8AC3E}">
        <p14:creationId xmlns:p14="http://schemas.microsoft.com/office/powerpoint/2010/main" val="300471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algn="just"/>
            <a:r>
              <a:rPr lang="tr-TR" dirty="0" smtClean="0"/>
              <a:t>Okula başlamak hem aile için hem de çocuk için heyecan verici bir deneyimdir.</a:t>
            </a:r>
          </a:p>
          <a:p>
            <a:pPr algn="just"/>
            <a:endParaRPr lang="tr-TR" dirty="0"/>
          </a:p>
          <a:p>
            <a:pPr algn="just"/>
            <a:r>
              <a:rPr lang="tr-TR" dirty="0"/>
              <a:t>Bir çok çocuk için okul daha önce hemen hiçbirini tanımadığı çok sayıda çocukla karşılaşma zorunluluğuyla</a:t>
            </a:r>
            <a:r>
              <a:rPr lang="tr-TR" dirty="0" smtClean="0"/>
              <a:t>, uyulması </a:t>
            </a:r>
            <a:r>
              <a:rPr lang="tr-TR" dirty="0"/>
              <a:t>gereken </a:t>
            </a:r>
            <a:r>
              <a:rPr lang="tr-TR" dirty="0" smtClean="0"/>
              <a:t>kurallarıyla ve </a:t>
            </a:r>
            <a:r>
              <a:rPr lang="tr-TR" dirty="0"/>
              <a:t>başarılması gereken öğrenim görevleriyle dolu yepyeni bir sosyal çevredir.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6632"/>
            <a:ext cx="5544616"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16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99247" y="476673"/>
            <a:ext cx="7745505" cy="5649490"/>
          </a:xfrm>
        </p:spPr>
        <p:txBody>
          <a:bodyPr>
            <a:normAutofit/>
          </a:bodyPr>
          <a:lstStyle/>
          <a:p>
            <a:pPr algn="just"/>
            <a:r>
              <a:rPr lang="tr-TR" b="1" dirty="0">
                <a:solidFill>
                  <a:srgbClr val="FF0000"/>
                </a:solidFill>
              </a:rPr>
              <a:t>1.SINIF ANNE BABASI OLMAK</a:t>
            </a:r>
          </a:p>
          <a:p>
            <a:pPr marL="0" indent="0" algn="just">
              <a:buNone/>
            </a:pPr>
            <a:endParaRPr lang="tr-TR" dirty="0" smtClean="0"/>
          </a:p>
          <a:p>
            <a:pPr marL="0" indent="0" algn="just">
              <a:buNone/>
            </a:pPr>
            <a:r>
              <a:rPr lang="tr-TR" dirty="0" smtClean="0"/>
              <a:t>Birinci </a:t>
            </a:r>
            <a:r>
              <a:rPr lang="tr-TR" dirty="0"/>
              <a:t>sınıf anne babası olmak zor iştir. Sabır ve emek ister. </a:t>
            </a:r>
            <a:r>
              <a:rPr lang="tr-TR" dirty="0" smtClean="0"/>
              <a:t>Çocuklarımıza okulun sorumluluğunu almayı öğretiriz. Bunu yaparken ilk olarak çocuklara kalem tutmayı öğretiriz. Çocuğumuz bu süreçte illa ki zorlanacak defalarca </a:t>
            </a:r>
            <a:r>
              <a:rPr lang="tr-TR" dirty="0" err="1" smtClean="0"/>
              <a:t>göstersekte</a:t>
            </a:r>
            <a:r>
              <a:rPr lang="tr-TR" dirty="0" smtClean="0"/>
              <a:t> yapamayabilir, </a:t>
            </a:r>
            <a:r>
              <a:rPr lang="tr-TR" dirty="0" smtClean="0">
                <a:solidFill>
                  <a:srgbClr val="FF0000"/>
                </a:solidFill>
              </a:rPr>
              <a:t>bunun sebebi el kaslarının yeterince gelişmemesi ve her çocuğun farklı olmasıdır.</a:t>
            </a:r>
            <a:endParaRPr lang="tr-TR" dirty="0">
              <a:solidFill>
                <a:srgbClr val="FF0000"/>
              </a:solidFill>
            </a:endParaRPr>
          </a:p>
        </p:txBody>
      </p:sp>
    </p:spTree>
    <p:extLst>
      <p:ext uri="{BB962C8B-B14F-4D97-AF65-F5344CB8AC3E}">
        <p14:creationId xmlns:p14="http://schemas.microsoft.com/office/powerpoint/2010/main" val="410558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6">
                    <a:lumMod val="50000"/>
                  </a:schemeClr>
                </a:solidFill>
              </a:rPr>
              <a:t>1.SINIF ANNE BABASI OLMAK</a:t>
            </a:r>
            <a:br>
              <a:rPr lang="tr-TR" b="1" dirty="0">
                <a:solidFill>
                  <a:schemeClr val="accent6">
                    <a:lumMod val="50000"/>
                  </a:schemeClr>
                </a:solidFill>
              </a:rPr>
            </a:br>
            <a:endParaRPr lang="tr-TR" b="1" dirty="0">
              <a:solidFill>
                <a:schemeClr val="accent6">
                  <a:lumMod val="50000"/>
                </a:schemeClr>
              </a:solidFill>
            </a:endParaRPr>
          </a:p>
        </p:txBody>
      </p:sp>
      <p:sp>
        <p:nvSpPr>
          <p:cNvPr id="3" name="İçerik Yer Tutucusu 2"/>
          <p:cNvSpPr>
            <a:spLocks noGrp="1"/>
          </p:cNvSpPr>
          <p:nvPr>
            <p:ph sz="quarter" idx="1"/>
          </p:nvPr>
        </p:nvSpPr>
        <p:spPr>
          <a:xfrm>
            <a:off x="457200" y="1052736"/>
            <a:ext cx="7467600" cy="5421216"/>
          </a:xfrm>
        </p:spPr>
        <p:txBody>
          <a:bodyPr/>
          <a:lstStyle/>
          <a:p>
            <a:endParaRPr lang="tr-TR" dirty="0"/>
          </a:p>
          <a:p>
            <a:pPr algn="just"/>
            <a:r>
              <a:rPr lang="tr-TR" dirty="0"/>
              <a:t>Verilen her ses önce hissettirilir, sesin söylenişi verilir. Sonra </a:t>
            </a:r>
            <a:r>
              <a:rPr lang="tr-TR" dirty="0" smtClean="0"/>
              <a:t>yazılışı gösterilir</a:t>
            </a:r>
            <a:r>
              <a:rPr lang="tr-TR" dirty="0"/>
              <a:t>. En </a:t>
            </a:r>
            <a:r>
              <a:rPr lang="tr-TR" dirty="0" smtClean="0"/>
              <a:t>son birleştirme yapılıyor</a:t>
            </a:r>
            <a:r>
              <a:rPr lang="tr-TR" dirty="0"/>
              <a:t>. Burada da öğrenciler zorlanmaktadır. </a:t>
            </a:r>
            <a:r>
              <a:rPr lang="tr-TR" dirty="0">
                <a:solidFill>
                  <a:srgbClr val="FF0000"/>
                </a:solidFill>
              </a:rPr>
              <a:t>Sabır sevgili anne ve babalar sabır</a:t>
            </a:r>
            <a:r>
              <a:rPr lang="tr-TR" dirty="0" smtClean="0">
                <a:solidFill>
                  <a:srgbClr val="FF0000"/>
                </a:solidFill>
              </a:rPr>
              <a:t>. </a:t>
            </a:r>
            <a:r>
              <a:rPr lang="tr-TR" dirty="0" smtClean="0"/>
              <a:t>Her </a:t>
            </a:r>
            <a:r>
              <a:rPr lang="tr-TR" dirty="0"/>
              <a:t>şey yavaş yavaş olacak. Daha ilk kez karşılaştı çocuklar bu olayla. Zamanla </a:t>
            </a:r>
            <a:r>
              <a:rPr lang="tr-TR" dirty="0" smtClean="0"/>
              <a:t>alışacaklardır.</a:t>
            </a:r>
            <a:endParaRPr lang="tr-TR" dirty="0"/>
          </a:p>
        </p:txBody>
      </p:sp>
      <p:pic>
        <p:nvPicPr>
          <p:cNvPr id="3074" name="Picture 2" descr="C:\Users\User\Desktop\alfabe_2_128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437112"/>
            <a:ext cx="6455905" cy="199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58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88640"/>
            <a:ext cx="7467600" cy="1143000"/>
          </a:xfrm>
        </p:spPr>
        <p:txBody>
          <a:bodyPr/>
          <a:lstStyle/>
          <a:p>
            <a:r>
              <a:rPr lang="tr-TR" b="1" dirty="0"/>
              <a:t>1.SINIF ANNE BABASI OLMAK</a:t>
            </a:r>
          </a:p>
        </p:txBody>
      </p:sp>
      <p:sp>
        <p:nvSpPr>
          <p:cNvPr id="3" name="İçerik Yer Tutucusu 2"/>
          <p:cNvSpPr>
            <a:spLocks noGrp="1"/>
          </p:cNvSpPr>
          <p:nvPr>
            <p:ph sz="quarter" idx="1"/>
          </p:nvPr>
        </p:nvSpPr>
        <p:spPr/>
        <p:txBody>
          <a:bodyPr>
            <a:normAutofit lnSpcReduction="10000"/>
          </a:bodyPr>
          <a:lstStyle/>
          <a:p>
            <a:pPr algn="just"/>
            <a:r>
              <a:rPr lang="tr-TR" dirty="0"/>
              <a:t>Burada yapılması gereken okuma çalışmalarına devam etmek olacaktır. Tabii okulda da aynı zamanda başka sesleri öğrenmeye devam edecekler</a:t>
            </a:r>
            <a:r>
              <a:rPr lang="tr-TR" dirty="0" smtClean="0"/>
              <a:t>. Siz </a:t>
            </a:r>
            <a:r>
              <a:rPr lang="tr-TR" dirty="0"/>
              <a:t>daha çok telaşlanacaksınız büyük olasılıkla ama merak etmeyin çocuklar bir yandan yeni sesi öğrenirken, diğer yandan da eski öğrendiklerini yapılan çalışmalarla sürekli tekrar edecekler. Hem eski hem de yeni öğrenilenler tekrar edildikçe pekişecektir</a:t>
            </a:r>
            <a:r>
              <a:rPr lang="tr-TR" dirty="0" smtClean="0"/>
              <a:t>. İşte </a:t>
            </a:r>
            <a:r>
              <a:rPr lang="tr-TR" dirty="0"/>
              <a:t>yapılan bu tekrarlarda bir bakacaksınız ki çocuğunuz geçen gün okuyamadığı sözcükleri artık okuyor. </a:t>
            </a:r>
            <a:r>
              <a:rPr lang="tr-TR" dirty="0" smtClean="0"/>
              <a:t>Çünkü zamanla </a:t>
            </a:r>
            <a:r>
              <a:rPr lang="tr-TR" dirty="0"/>
              <a:t>çocuklar bu birleştirme işinin mantığını kavrayacaklar. Sonra ise çok daha kolay olacaktır.</a:t>
            </a:r>
          </a:p>
        </p:txBody>
      </p:sp>
    </p:spTree>
    <p:extLst>
      <p:ext uri="{BB962C8B-B14F-4D97-AF65-F5344CB8AC3E}">
        <p14:creationId xmlns:p14="http://schemas.microsoft.com/office/powerpoint/2010/main" val="3369646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1.SINIF ANNE BABASI OLMAK</a:t>
            </a:r>
          </a:p>
        </p:txBody>
      </p:sp>
      <p:sp>
        <p:nvSpPr>
          <p:cNvPr id="3" name="İçerik Yer Tutucusu 2"/>
          <p:cNvSpPr>
            <a:spLocks noGrp="1"/>
          </p:cNvSpPr>
          <p:nvPr>
            <p:ph sz="quarter" idx="1"/>
          </p:nvPr>
        </p:nvSpPr>
        <p:spPr/>
        <p:txBody>
          <a:bodyPr/>
          <a:lstStyle/>
          <a:p>
            <a:pPr algn="just"/>
            <a:r>
              <a:rPr lang="tr-TR" dirty="0"/>
              <a:t>Çocuğunuz belki biraz geriden gelecek. Ama bu dönemde çok da önemli değil. Her çocuk aynı zamanda öğrenmez </a:t>
            </a:r>
            <a:r>
              <a:rPr lang="tr-TR" dirty="0" smtClean="0"/>
              <a:t>zaten. </a:t>
            </a:r>
            <a:r>
              <a:rPr lang="tr-TR" dirty="0"/>
              <a:t>Hiç kimse de bunu beklemez. Bazı çocuklar 1-2 göstermede öğrenirken bazıları 10 </a:t>
            </a:r>
            <a:r>
              <a:rPr lang="tr-TR" dirty="0" smtClean="0"/>
              <a:t>kerede, </a:t>
            </a:r>
            <a:r>
              <a:rPr lang="tr-TR" dirty="0"/>
              <a:t>bazıları ise diğerlerinden aylar sonra öğrenebilir. Bu normaldir. Her çocuk farklıdır ve her </a:t>
            </a:r>
            <a:r>
              <a:rPr lang="tr-TR" dirty="0" smtClean="0"/>
              <a:t>çocuğun öğrenmek </a:t>
            </a:r>
            <a:r>
              <a:rPr lang="tr-TR" dirty="0"/>
              <a:t>için bir zamanı vardır. Siz ne kadar çabalarsanız çabalayın o zaman gelmemişse siz boşuna kendinizi yıpratırsınız</a:t>
            </a:r>
          </a:p>
        </p:txBody>
      </p:sp>
    </p:spTree>
    <p:extLst>
      <p:ext uri="{BB962C8B-B14F-4D97-AF65-F5344CB8AC3E}">
        <p14:creationId xmlns:p14="http://schemas.microsoft.com/office/powerpoint/2010/main" val="1237491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1.SINIF ANNE BABASI OLMAK</a:t>
            </a:r>
          </a:p>
        </p:txBody>
      </p:sp>
      <p:sp>
        <p:nvSpPr>
          <p:cNvPr id="3" name="İçerik Yer Tutucusu 2"/>
          <p:cNvSpPr>
            <a:spLocks noGrp="1"/>
          </p:cNvSpPr>
          <p:nvPr>
            <p:ph sz="quarter" idx="1"/>
          </p:nvPr>
        </p:nvSpPr>
        <p:spPr/>
        <p:txBody>
          <a:bodyPr>
            <a:normAutofit/>
          </a:bodyPr>
          <a:lstStyle/>
          <a:p>
            <a:pPr algn="just"/>
            <a:r>
              <a:rPr lang="tr-TR" dirty="0"/>
              <a:t>Bazı çocuklar da verilen ses ve sözcükleri ezberliyorlar o zaman iş biraz zor tabi. Başta ezber olsa da mantığını kavratmak gerekiyor. Yoksa öğrendikleri her sözcüğü ezberlemek çok zor. Önce sesi tanıyacaklar, okuyacaklar ; sonra yazacaklar ve en son da öğrenilen sesleri birleştirip okuyacaklar. </a:t>
            </a:r>
            <a:r>
              <a:rPr lang="tr-TR" dirty="0">
                <a:solidFill>
                  <a:srgbClr val="FF0000"/>
                </a:solidFill>
              </a:rPr>
              <a:t>Okuma yazma öğretiminde en önemli aşama öğrenilen sesleri birleştirmektir. Sesleri birleştirmeyi öğrenen çocuk okumayı başarır</a:t>
            </a:r>
            <a:r>
              <a:rPr lang="tr-TR" dirty="0" smtClean="0">
                <a:solidFill>
                  <a:srgbClr val="FF0000"/>
                </a:solidFill>
              </a:rPr>
              <a:t>..</a:t>
            </a:r>
            <a:endParaRPr lang="tr-TR" dirty="0">
              <a:solidFill>
                <a:srgbClr val="FF0000"/>
              </a:solidFill>
            </a:endParaRPr>
          </a:p>
        </p:txBody>
      </p:sp>
    </p:spTree>
    <p:extLst>
      <p:ext uri="{BB962C8B-B14F-4D97-AF65-F5344CB8AC3E}">
        <p14:creationId xmlns:p14="http://schemas.microsoft.com/office/powerpoint/2010/main" val="503650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1.SINIF ANNE BABASI OLMAK</a:t>
            </a:r>
          </a:p>
        </p:txBody>
      </p:sp>
      <p:sp>
        <p:nvSpPr>
          <p:cNvPr id="3" name="İçerik Yer Tutucusu 2"/>
          <p:cNvSpPr>
            <a:spLocks noGrp="1"/>
          </p:cNvSpPr>
          <p:nvPr>
            <p:ph sz="quarter" idx="1"/>
          </p:nvPr>
        </p:nvSpPr>
        <p:spPr/>
        <p:txBody>
          <a:bodyPr>
            <a:normAutofit fontScale="92500" lnSpcReduction="10000"/>
          </a:bodyPr>
          <a:lstStyle/>
          <a:p>
            <a:pPr algn="just"/>
            <a:r>
              <a:rPr lang="tr-TR" dirty="0">
                <a:solidFill>
                  <a:srgbClr val="FF0000"/>
                </a:solidFill>
              </a:rPr>
              <a:t>Yazması içinde bol bol bakmadan yazma çalışması yapmak gerekir. Öğrenilen ses ve sözcükler tekrar tekrar okutulduktan sonra önce bakarak yazma çalışması ve en son olarak da bakmadan yazma çalışması mutlaka yaptırılmalıdır. </a:t>
            </a:r>
            <a:r>
              <a:rPr lang="tr-TR" dirty="0"/>
              <a:t>Sesleri birleştirerek okuyan ve bakmadan yazabilen öğrenci artık okuma yazmayı başarmış demektir. Bundan sonra bol bol okuma yazma çalışması yaparak okumanın hızlandırılmasına çalışılmalıdır. </a:t>
            </a:r>
            <a:endParaRPr lang="tr-TR" dirty="0" smtClean="0"/>
          </a:p>
          <a:p>
            <a:pPr algn="just"/>
            <a:r>
              <a:rPr lang="tr-TR" dirty="0" smtClean="0"/>
              <a:t>Zaman </a:t>
            </a:r>
            <a:r>
              <a:rPr lang="tr-TR" dirty="0"/>
              <a:t>zaman velilerimiz çocuğum okuma yazmayı öğrendi diye okuma yaptırmayı ihmal </a:t>
            </a:r>
            <a:r>
              <a:rPr lang="tr-TR" dirty="0" smtClean="0"/>
              <a:t>edebiliyor. Her </a:t>
            </a:r>
            <a:r>
              <a:rPr lang="tr-TR" dirty="0"/>
              <a:t>gün düzenli olarak okuma yazma çalışması yaptırmayı unutmayın. Yoksa yaptığınız tüm çalışmalar boşa gidebilir. </a:t>
            </a:r>
            <a:r>
              <a:rPr lang="tr-TR" dirty="0">
                <a:solidFill>
                  <a:srgbClr val="FF0000"/>
                </a:solidFill>
              </a:rPr>
              <a:t>En baştan itibaren düzenli olarak okuma yazma çalışmasını ihmal etmeyin</a:t>
            </a:r>
          </a:p>
        </p:txBody>
      </p:sp>
    </p:spTree>
    <p:extLst>
      <p:ext uri="{BB962C8B-B14F-4D97-AF65-F5344CB8AC3E}">
        <p14:creationId xmlns:p14="http://schemas.microsoft.com/office/powerpoint/2010/main" val="425229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7467600" cy="1143000"/>
          </a:xfrm>
        </p:spPr>
        <p:txBody>
          <a:bodyPr/>
          <a:lstStyle/>
          <a:p>
            <a:r>
              <a:rPr lang="tr-TR" b="1" dirty="0" smtClean="0">
                <a:solidFill>
                  <a:srgbClr val="FF0000"/>
                </a:solidFill>
              </a:rPr>
              <a:t>Ne yapmalıyım!</a:t>
            </a:r>
            <a:endParaRPr lang="tr-TR" b="1" dirty="0">
              <a:solidFill>
                <a:srgbClr val="FF0000"/>
              </a:solidFill>
            </a:endParaRPr>
          </a:p>
        </p:txBody>
      </p:sp>
      <p:sp>
        <p:nvSpPr>
          <p:cNvPr id="3" name="İçerik Yer Tutucusu 2"/>
          <p:cNvSpPr>
            <a:spLocks noGrp="1"/>
          </p:cNvSpPr>
          <p:nvPr>
            <p:ph sz="quarter" idx="1"/>
          </p:nvPr>
        </p:nvSpPr>
        <p:spPr/>
        <p:txBody>
          <a:bodyPr/>
          <a:lstStyle/>
          <a:p>
            <a:pPr algn="just"/>
            <a:r>
              <a:rPr lang="tr-TR" dirty="0" smtClean="0"/>
              <a:t>Anne baba olarak </a:t>
            </a:r>
            <a:r>
              <a:rPr lang="tr-TR" dirty="0" smtClean="0">
                <a:solidFill>
                  <a:srgbClr val="FF0000"/>
                </a:solidFill>
              </a:rPr>
              <a:t>örnek olmam gerekmekte </a:t>
            </a:r>
            <a:r>
              <a:rPr lang="tr-TR" dirty="0" smtClean="0"/>
              <a:t>(odana git ödevini yap demekle örnek olamayız, söylediklerimizden ziyade yaptıklarımızla örnek olabiliriz.)</a:t>
            </a:r>
          </a:p>
          <a:p>
            <a:pPr algn="just"/>
            <a:endParaRPr lang="tr-TR" dirty="0"/>
          </a:p>
          <a:p>
            <a:pPr algn="just"/>
            <a:r>
              <a:rPr lang="tr-TR" dirty="0" smtClean="0"/>
              <a:t>Unutma her </a:t>
            </a:r>
            <a:r>
              <a:rPr lang="tr-TR" dirty="0"/>
              <a:t>ç</a:t>
            </a:r>
            <a:r>
              <a:rPr lang="tr-TR" dirty="0" smtClean="0"/>
              <a:t>ocuk farklı, önemli olan çocuğun gösterdiği </a:t>
            </a:r>
            <a:r>
              <a:rPr lang="tr-TR" dirty="0" smtClean="0">
                <a:solidFill>
                  <a:srgbClr val="FF0000"/>
                </a:solidFill>
              </a:rPr>
              <a:t>ÇABADIR</a:t>
            </a:r>
            <a:r>
              <a:rPr lang="tr-TR" dirty="0" smtClean="0"/>
              <a:t>. </a:t>
            </a:r>
          </a:p>
          <a:p>
            <a:pPr algn="just"/>
            <a:endParaRPr lang="tr-TR" dirty="0"/>
          </a:p>
          <a:p>
            <a:pPr algn="just"/>
            <a:r>
              <a:rPr lang="tr-TR" dirty="0" smtClean="0"/>
              <a:t>Unutma çocuklar hala oyun çağındalar.</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0"/>
            <a:ext cx="3555479"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4386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145</TotalTime>
  <Words>844</Words>
  <Application>Microsoft Office PowerPoint</Application>
  <PresentationFormat>Ekran Gösterisi (4:3)</PresentationFormat>
  <Paragraphs>62</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Cumba</vt:lpstr>
      <vt:lpstr> </vt:lpstr>
      <vt:lpstr>PowerPoint Sunusu</vt:lpstr>
      <vt:lpstr>PowerPoint Sunusu</vt:lpstr>
      <vt:lpstr>1.SINIF ANNE BABASI OLMAK </vt:lpstr>
      <vt:lpstr>1.SINIF ANNE BABASI OLMAK</vt:lpstr>
      <vt:lpstr>1.SINIF ANNE BABASI OLMAK</vt:lpstr>
      <vt:lpstr>1.SINIF ANNE BABASI OLMAK</vt:lpstr>
      <vt:lpstr>1.SINIF ANNE BABASI OLMAK</vt:lpstr>
      <vt:lpstr>Ne yapmalıyım!</vt:lpstr>
      <vt:lpstr>Ne yapmalıyım</vt:lpstr>
      <vt:lpstr>Ne yapmalıyım</vt:lpstr>
      <vt:lpstr>Ne yapmalıyım</vt:lpstr>
      <vt:lpstr>Ne yapmalıyım</vt:lpstr>
      <vt:lpstr>Ne yapmalıyım</vt:lpstr>
      <vt:lpstr>Ne yapmalıyım</vt:lpstr>
      <vt:lpstr>SON OLARAK ÇOCUĞUN BAŞARILI OLMASINI İSTİYORSAN!</vt:lpstr>
      <vt:lpstr>DİNLEDİĞİNİZ İÇİN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REHBERLİK SERVİSİ</dc:creator>
  <cp:lastModifiedBy>User</cp:lastModifiedBy>
  <cp:revision>13</cp:revision>
  <dcterms:created xsi:type="dcterms:W3CDTF">2019-09-27T10:23:37Z</dcterms:created>
  <dcterms:modified xsi:type="dcterms:W3CDTF">2019-09-30T13:13:24Z</dcterms:modified>
</cp:coreProperties>
</file>